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8" r:id="rId4"/>
    <p:sldId id="269" r:id="rId5"/>
    <p:sldId id="257" r:id="rId6"/>
    <p:sldId id="258" r:id="rId7"/>
    <p:sldId id="267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0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sv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B4DFA-0B61-42D0-A7CE-0D1C2A27671E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F89AB-5E2E-4B65-86AF-6456AD08C5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747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Start: Who </a:t>
            </a:r>
            <a:r>
              <a:rPr lang="de-DE" dirty="0" err="1"/>
              <a:t>wants</a:t>
            </a:r>
            <a:r>
              <a:rPr lang="de-DE" dirty="0"/>
              <a:t> a Million Dollars?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38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Think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coin</a:t>
            </a:r>
            <a:r>
              <a:rPr lang="de-DE" dirty="0"/>
              <a:t> </a:t>
            </a:r>
            <a:r>
              <a:rPr lang="de-DE" dirty="0" err="1"/>
              <a:t>slightly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land</a:t>
            </a:r>
            <a:r>
              <a:rPr lang="de-DE" dirty="0"/>
              <a:t> on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side</a:t>
            </a:r>
            <a:r>
              <a:rPr lang="de-DE" dirty="0"/>
              <a:t>. After 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tosses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idea</a:t>
            </a:r>
            <a:r>
              <a:rPr lang="de-DE" dirty="0"/>
              <a:t>. But after a 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pretty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sure</a:t>
            </a: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BPP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very</a:t>
            </a:r>
            <a:r>
              <a:rPr lang="de-DE" dirty="0">
                <a:sym typeface="Wingdings" panose="05000000000000000000" pitchFamily="2" charset="2"/>
              </a:rPr>
              <a:t> powerful… but different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NP… </a:t>
            </a:r>
            <a:r>
              <a:rPr lang="de-DE" dirty="0" err="1">
                <a:sym typeface="Wingdings" panose="05000000000000000000" pitchFamily="2" charset="2"/>
              </a:rPr>
              <a:t>we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think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Source: Made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imgflip.com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16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People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QC: https://www.scottaaronson.com/blog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Source: Made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imgflip.com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03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Answer</a:t>
            </a:r>
            <a:r>
              <a:rPr lang="de-DE" dirty="0"/>
              <a:t> </a:t>
            </a:r>
            <a:r>
              <a:rPr lang="de-DE" dirty="0" err="1"/>
              <a:t>depends</a:t>
            </a:r>
            <a:r>
              <a:rPr lang="de-DE" dirty="0"/>
              <a:t> on power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oracle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Source: Made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imgflip.com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25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r>
              <a:rPr lang="de-DE" dirty="0" err="1"/>
              <a:t>Left</a:t>
            </a:r>
            <a:r>
              <a:rPr lang="de-DE" dirty="0"/>
              <a:t>: https://www.researchgate.net/figure/Venn-Diagram-of-Complexity-Classes-in-Currently-Believed-Structure_fig10_51932027</a:t>
            </a:r>
          </a:p>
          <a:p>
            <a:r>
              <a:rPr lang="de-DE" dirty="0" err="1"/>
              <a:t>Middel</a:t>
            </a:r>
            <a:r>
              <a:rPr lang="de-DE" dirty="0"/>
              <a:t>: https://brilliant.org/wiki/complexity-classes/</a:t>
            </a:r>
          </a:p>
          <a:p>
            <a:r>
              <a:rPr lang="de-DE" dirty="0"/>
              <a:t>Right: https://www.math.ucdavis.edu/~greg/zoology/diagram.xml </a:t>
            </a:r>
            <a:r>
              <a:rPr lang="de-DE" dirty="0">
                <a:sym typeface="Wingdings" panose="05000000000000000000" pitchFamily="2" charset="2"/>
              </a:rPr>
              <a:t> Interactive </a:t>
            </a:r>
            <a:r>
              <a:rPr lang="de-DE" dirty="0" err="1">
                <a:sym typeface="Wingdings" panose="05000000000000000000" pitchFamily="2" charset="2"/>
              </a:rPr>
              <a:t>map</a:t>
            </a:r>
            <a:endParaRPr lang="de-D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80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Source: https://www.pexels.com/photo/abundance-bank-banking-banknotes-259027/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15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Proof </a:t>
            </a:r>
            <a:r>
              <a:rPr lang="de-DE" dirty="0">
                <a:sym typeface="Wingdings" panose="05000000000000000000" pitchFamily="2" charset="2"/>
              </a:rPr>
              <a:t> Million Dollar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75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Quicksort</a:t>
            </a:r>
            <a:r>
              <a:rPr lang="de-DE" dirty="0"/>
              <a:t>, </a:t>
            </a:r>
            <a:r>
              <a:rPr lang="de-DE" dirty="0" err="1"/>
              <a:t>Heapsort</a:t>
            </a:r>
            <a:r>
              <a:rPr lang="de-DE" dirty="0"/>
              <a:t>, </a:t>
            </a:r>
            <a:r>
              <a:rPr lang="de-DE" dirty="0" err="1"/>
              <a:t>Mergesort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 </a:t>
            </a:r>
            <a:r>
              <a:rPr lang="de-DE" dirty="0" err="1">
                <a:sym typeface="Wingdings" panose="05000000000000000000" pitchFamily="2" charset="2"/>
              </a:rPr>
              <a:t>fun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fact</a:t>
            </a:r>
            <a:r>
              <a:rPr lang="de-DE" dirty="0">
                <a:sym typeface="Wingdings" panose="05000000000000000000" pitchFamily="2" charset="2"/>
              </a:rPr>
              <a:t>: linear possible: </a:t>
            </a:r>
            <a:r>
              <a:rPr lang="de-DE" dirty="0" err="1">
                <a:sym typeface="Wingdings" panose="05000000000000000000" pitchFamily="2" charset="2"/>
              </a:rPr>
              <a:t>How</a:t>
            </a:r>
            <a:r>
              <a:rPr lang="de-DE" dirty="0">
                <a:sym typeface="Wingdings" panose="05000000000000000000" pitchFamily="2" charset="2"/>
              </a:rPr>
              <a:t>? </a:t>
            </a:r>
            <a:r>
              <a:rPr lang="de-DE" dirty="0" err="1">
                <a:sym typeface="Wingdings" panose="05000000000000000000" pitchFamily="2" charset="2"/>
              </a:rPr>
              <a:t>Ask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later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 err="1">
                <a:sym typeface="Wingdings" panose="05000000000000000000" pitchFamily="2" charset="2"/>
              </a:rPr>
              <a:t>What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about</a:t>
            </a:r>
            <a:r>
              <a:rPr lang="de-DE" dirty="0">
                <a:sym typeface="Wingdings" panose="05000000000000000000" pitchFamily="2" charset="2"/>
              </a:rPr>
              <a:t> SAT </a:t>
            </a:r>
            <a:r>
              <a:rPr lang="de-DE" dirty="0" err="1">
                <a:sym typeface="Wingdings" panose="05000000000000000000" pitchFamily="2" charset="2"/>
              </a:rPr>
              <a:t>solvers</a:t>
            </a:r>
            <a:r>
              <a:rPr lang="de-DE" dirty="0">
                <a:sym typeface="Wingdings" panose="05000000000000000000" pitchFamily="2" charset="2"/>
              </a:rPr>
              <a:t>? </a:t>
            </a:r>
            <a:r>
              <a:rPr lang="de-DE" dirty="0" err="1">
                <a:sym typeface="Wingdings" panose="05000000000000000000" pitchFamily="2" charset="2"/>
              </a:rPr>
              <a:t>Often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very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good</a:t>
            </a:r>
            <a:r>
              <a:rPr lang="de-DE" dirty="0">
                <a:sym typeface="Wingdings" panose="05000000000000000000" pitchFamily="2" charset="2"/>
              </a:rPr>
              <a:t>, but </a:t>
            </a:r>
            <a:r>
              <a:rPr lang="de-DE" dirty="0" err="1">
                <a:sym typeface="Wingdings" panose="05000000000000000000" pitchFamily="2" charset="2"/>
              </a:rPr>
              <a:t>worst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case</a:t>
            </a:r>
            <a:r>
              <a:rPr lang="de-DE" dirty="0">
                <a:sym typeface="Wingdings" panose="05000000000000000000" pitchFamily="2" charset="2"/>
              </a:rPr>
              <a:t> still 2^n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6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Proteins</a:t>
            </a:r>
          </a:p>
          <a:p>
            <a:r>
              <a:rPr lang="de-DE" dirty="0" err="1"/>
              <a:t>Cryptography</a:t>
            </a:r>
            <a:endParaRPr lang="de-DE" dirty="0"/>
          </a:p>
          <a:p>
            <a:r>
              <a:rPr lang="de-DE" dirty="0"/>
              <a:t>Box </a:t>
            </a:r>
            <a:r>
              <a:rPr lang="de-DE" dirty="0" err="1"/>
              <a:t>Packing</a:t>
            </a:r>
            <a:endParaRPr lang="de-DE" dirty="0"/>
          </a:p>
          <a:p>
            <a:r>
              <a:rPr lang="de-DE" dirty="0"/>
              <a:t>Travel-Route</a:t>
            </a:r>
          </a:p>
          <a:p>
            <a:r>
              <a:rPr lang="de-DE" dirty="0" err="1"/>
              <a:t>Shortest</a:t>
            </a:r>
            <a:r>
              <a:rPr lang="de-DE" dirty="0"/>
              <a:t> Theorems</a:t>
            </a:r>
          </a:p>
          <a:p>
            <a:endParaRPr lang="de-DE" dirty="0"/>
          </a:p>
          <a:p>
            <a:r>
              <a:rPr lang="de-DE" dirty="0"/>
              <a:t>AND Money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84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Source: https://www.pexels.com/photo/abundance-bank-banking-banknotes-259027/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30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basics</a:t>
            </a:r>
            <a:endParaRPr lang="de-DE" dirty="0"/>
          </a:p>
          <a:p>
            <a:r>
              <a:rPr lang="de-DE" dirty="0"/>
              <a:t>At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DE" dirty="0"/>
          </a:p>
          <a:p>
            <a:r>
              <a:rPr lang="de-DE" dirty="0" err="1"/>
              <a:t>Aaand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there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Lets</a:t>
            </a:r>
            <a:r>
              <a:rPr lang="de-DE" dirty="0"/>
              <a:t> not do </a:t>
            </a:r>
            <a:r>
              <a:rPr lang="de-DE" dirty="0" err="1"/>
              <a:t>this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Sources:</a:t>
            </a:r>
          </a:p>
          <a:p>
            <a:r>
              <a:rPr lang="de-DE" dirty="0" err="1"/>
              <a:t>Middel</a:t>
            </a:r>
            <a:r>
              <a:rPr lang="de-DE" dirty="0"/>
              <a:t>: </a:t>
            </a:r>
            <a:r>
              <a:rPr lang="de-DE" dirty="0" err="1"/>
              <a:t>gettyimages</a:t>
            </a:r>
            <a:br>
              <a:rPr lang="de-DE" dirty="0"/>
            </a:br>
            <a:r>
              <a:rPr lang="de-DE" dirty="0"/>
              <a:t>Right: https://stock.adobe.com/images/business-cartoon-showing-two-businessmen-looking-at-complex-writing-on-a-whiteboard-one-man-says-when-you-put-it-like-that-it-makes-complete-sense/88046591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589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Not </a:t>
            </a:r>
            <a:r>
              <a:rPr lang="de-DE" dirty="0" err="1">
                <a:sym typeface="Wingdings" panose="05000000000000000000" pitchFamily="2" charset="2"/>
              </a:rPr>
              <a:t>exactly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opposite</a:t>
            </a:r>
            <a:r>
              <a:rPr lang="de-DE" dirty="0">
                <a:sym typeface="Wingdings" panose="05000000000000000000" pitchFamily="2" charset="2"/>
              </a:rPr>
              <a:t> but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complement</a:t>
            </a:r>
            <a:endParaRPr lang="de-DE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>
                <a:sym typeface="Wingdings" panose="05000000000000000000" pitchFamily="2" charset="2"/>
              </a:rPr>
              <a:t>One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correct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instead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ALL </a:t>
            </a:r>
            <a:r>
              <a:rPr lang="de-DE" dirty="0" err="1">
                <a:sym typeface="Wingdings" panose="05000000000000000000" pitchFamily="2" charset="2"/>
              </a:rPr>
              <a:t>have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correct</a:t>
            </a:r>
            <a:endParaRPr lang="de-DE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Source: Made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imgflip.com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29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Poof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intimidation</a:t>
            </a:r>
            <a:endParaRPr lang="de-DE" dirty="0"/>
          </a:p>
          <a:p>
            <a:endParaRPr lang="de-DE" dirty="0"/>
          </a:p>
          <a:p>
            <a:r>
              <a:rPr lang="de-DE" dirty="0"/>
              <a:t>But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isn‘t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F89AB-5E2E-4B65-86AF-6456AD08C5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7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F6AE8-E606-4429-8E67-0AAF05D7B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6152" y="1719073"/>
            <a:ext cx="3134487" cy="987552"/>
          </a:xfrm>
        </p:spPr>
        <p:txBody>
          <a:bodyPr>
            <a:noAutofit/>
          </a:bodyPr>
          <a:lstStyle/>
          <a:p>
            <a:r>
              <a:rPr lang="de-DE" sz="6600"/>
              <a:t>P </a:t>
            </a:r>
            <a:r>
              <a:rPr lang="en-US" sz="4000"/>
              <a:t>vs</a:t>
            </a:r>
            <a:r>
              <a:rPr lang="de-DE" sz="6600"/>
              <a:t> NP</a:t>
            </a:r>
            <a:endParaRPr lang="en-US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7B7C37-0146-40E7-AF38-D14C53C64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6152" y="2706625"/>
            <a:ext cx="8791575" cy="1655762"/>
          </a:xfrm>
        </p:spPr>
        <p:txBody>
          <a:bodyPr>
            <a:normAutofit/>
          </a:bodyPr>
          <a:lstStyle/>
          <a:p>
            <a:r>
              <a:rPr lang="de-DE" sz="2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 desperate </a:t>
            </a:r>
            <a:r>
              <a:rPr lang="de-DE" sz="28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search</a:t>
            </a:r>
            <a:endParaRPr lang="de-DE" sz="28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By </a:t>
            </a:r>
            <a:r>
              <a:rPr lang="de-DE" sz="12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sandor</a:t>
            </a:r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de-DE" sz="12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Dalecke</a:t>
            </a:r>
            <a:endParaRPr lang="en-US" sz="12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018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99A5-98B8-44D8-AACB-9B069430E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Method: Maybe Space?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005B7-A694-4EEE-9D97-53C95E316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PSPACE: </a:t>
            </a:r>
            <a:r>
              <a:rPr lang="de-DE" dirty="0" err="1"/>
              <a:t>Computation</a:t>
            </a:r>
            <a:r>
              <a:rPr lang="de-DE" dirty="0"/>
              <a:t> in Polynomial Space</a:t>
            </a:r>
          </a:p>
          <a:p>
            <a:r>
              <a:rPr lang="de-DE" dirty="0" err="1"/>
              <a:t>Obviously</a:t>
            </a:r>
            <a:r>
              <a:rPr lang="de-DE" dirty="0"/>
              <a:t> NP </a:t>
            </a:r>
            <a:r>
              <a:rPr lang="en-US" dirty="0"/>
              <a:t>⊂</a:t>
            </a:r>
            <a:r>
              <a:rPr lang="de-DE" dirty="0"/>
              <a:t> PSPACE</a:t>
            </a:r>
          </a:p>
          <a:p>
            <a:r>
              <a:rPr lang="de-DE" dirty="0"/>
              <a:t>… </a:t>
            </a:r>
            <a:r>
              <a:rPr lang="de-DE" dirty="0" err="1"/>
              <a:t>well</a:t>
            </a:r>
            <a:r>
              <a:rPr lang="de-DE" dirty="0"/>
              <a:t> NP </a:t>
            </a:r>
            <a:r>
              <a:rPr lang="en-US" dirty="0"/>
              <a:t>⊆ PSPACE is true!</a:t>
            </a:r>
          </a:p>
        </p:txBody>
      </p:sp>
    </p:spTree>
    <p:extLst>
      <p:ext uri="{BB962C8B-B14F-4D97-AF65-F5344CB8AC3E}">
        <p14:creationId xmlns:p14="http://schemas.microsoft.com/office/powerpoint/2010/main" val="337217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A6441-916D-4B91-9E11-71337EB7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Method: Well…</a:t>
            </a:r>
            <a:r>
              <a:rPr lang="en-US"/>
              <a:t>How</a:t>
            </a:r>
            <a:r>
              <a:rPr lang="de-DE"/>
              <a:t> </a:t>
            </a:r>
            <a:r>
              <a:rPr lang="de-DE" err="1"/>
              <a:t>about</a:t>
            </a:r>
            <a:r>
              <a:rPr lang="de-DE"/>
              <a:t> </a:t>
            </a:r>
            <a:r>
              <a:rPr lang="de-DE" err="1"/>
              <a:t>Randomization</a:t>
            </a:r>
            <a:r>
              <a:rPr lang="de-DE"/>
              <a:t>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CB8CE-361F-477B-A410-4E31B96CE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BPP (</a:t>
            </a:r>
            <a:r>
              <a:rPr lang="de-DE" dirty="0" err="1"/>
              <a:t>Bounded</a:t>
            </a:r>
            <a:r>
              <a:rPr lang="de-DE" dirty="0"/>
              <a:t>-Error </a:t>
            </a:r>
            <a:r>
              <a:rPr lang="de-DE" dirty="0" err="1"/>
              <a:t>Probabilistic</a:t>
            </a:r>
            <a:r>
              <a:rPr lang="de-DE" dirty="0"/>
              <a:t> Polynomial-Time)</a:t>
            </a:r>
          </a:p>
          <a:p>
            <a:pPr lvl="1"/>
            <a:r>
              <a:rPr lang="de-DE" dirty="0" err="1"/>
              <a:t>Accept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/>
              <a:t> 2/3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YES</a:t>
            </a:r>
          </a:p>
          <a:p>
            <a:pPr lvl="1"/>
            <a:r>
              <a:rPr lang="de-DE" dirty="0" err="1"/>
              <a:t>Accept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/>
              <a:t> 1/3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</a:t>
            </a:r>
          </a:p>
          <a:p>
            <a:r>
              <a:rPr lang="de-DE" dirty="0"/>
              <a:t>P </a:t>
            </a:r>
            <a:r>
              <a:rPr lang="en-US" dirty="0"/>
              <a:t>≟ BPP ≟ NP</a:t>
            </a:r>
          </a:p>
          <a:p>
            <a:pPr lvl="1"/>
            <a:r>
              <a:rPr lang="de-DE" dirty="0"/>
              <a:t>BPP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it‘s</a:t>
            </a:r>
            <a:r>
              <a:rPr lang="de-DE" dirty="0"/>
              <a:t> own </a:t>
            </a:r>
            <a:r>
              <a:rPr lang="de-DE" dirty="0" err="1"/>
              <a:t>monster</a:t>
            </a:r>
            <a:endParaRPr lang="de-DE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B0A3C0-9581-4721-A15A-20ABDF441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609" y="1948070"/>
            <a:ext cx="4316189" cy="439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8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DBEFA-1B45-4A5F-A500-037C26FFD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Okay </a:t>
            </a:r>
            <a:r>
              <a:rPr lang="de-DE" dirty="0" err="1"/>
              <a:t>okay</a:t>
            </a:r>
            <a:r>
              <a:rPr lang="de-DE" dirty="0"/>
              <a:t>… Quantum Computing!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E75D4-862F-40CC-BC26-18A138D2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BQP (</a:t>
            </a:r>
            <a:r>
              <a:rPr lang="de-DE" dirty="0" err="1"/>
              <a:t>Bounded</a:t>
            </a:r>
            <a:r>
              <a:rPr lang="de-DE" dirty="0"/>
              <a:t>-Error Quantum Polynomial-Time)</a:t>
            </a:r>
          </a:p>
          <a:p>
            <a:pPr lvl="1"/>
            <a:r>
              <a:rPr lang="de-DE" dirty="0"/>
              <a:t>BPP on Quantum Computer</a:t>
            </a:r>
          </a:p>
          <a:p>
            <a:r>
              <a:rPr lang="de-DE" dirty="0"/>
              <a:t>Just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everything</a:t>
            </a:r>
            <a:r>
              <a:rPr lang="de-DE" dirty="0"/>
              <a:t>!</a:t>
            </a:r>
          </a:p>
          <a:p>
            <a:pPr lvl="1"/>
            <a:r>
              <a:rPr lang="de-DE" dirty="0"/>
              <a:t>Not </a:t>
            </a:r>
            <a:r>
              <a:rPr lang="de-DE" dirty="0" err="1"/>
              <a:t>how</a:t>
            </a:r>
            <a:r>
              <a:rPr lang="de-DE" dirty="0"/>
              <a:t> QC </a:t>
            </a:r>
            <a:r>
              <a:rPr lang="de-DE" dirty="0" err="1"/>
              <a:t>work</a:t>
            </a:r>
            <a:r>
              <a:rPr lang="de-DE" dirty="0"/>
              <a:t>!</a:t>
            </a:r>
          </a:p>
          <a:p>
            <a:r>
              <a:rPr lang="de-DE" dirty="0" err="1">
                <a:sym typeface="Wingdings" panose="05000000000000000000" pitchFamily="2" charset="2"/>
              </a:rPr>
              <a:t>Probably</a:t>
            </a:r>
            <a:r>
              <a:rPr lang="de-DE" dirty="0">
                <a:sym typeface="Wingdings" panose="05000000000000000000" pitchFamily="2" charset="2"/>
              </a:rPr>
              <a:t> BQP </a:t>
            </a:r>
            <a:r>
              <a:rPr lang="en-US" dirty="0"/>
              <a:t>≠ NP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DB375B-3ECD-4203-B670-E9E5D88ED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264" y="2790304"/>
            <a:ext cx="5513793" cy="346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0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10AF2-ADEF-46F1-A98A-42258FAAB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Screw</a:t>
            </a:r>
            <a:r>
              <a:rPr lang="de-DE"/>
              <a:t> </a:t>
            </a:r>
            <a:r>
              <a:rPr lang="de-DE" err="1"/>
              <a:t>this</a:t>
            </a:r>
            <a:r>
              <a:rPr lang="de-DE"/>
              <a:t>: </a:t>
            </a:r>
            <a:r>
              <a:rPr lang="de-DE" err="1"/>
              <a:t>Let‘s</a:t>
            </a:r>
            <a:r>
              <a:rPr lang="de-DE"/>
              <a:t> </a:t>
            </a:r>
            <a:r>
              <a:rPr lang="de-DE" err="1"/>
              <a:t>try</a:t>
            </a:r>
            <a:r>
              <a:rPr lang="de-DE"/>
              <a:t> </a:t>
            </a:r>
            <a:r>
              <a:rPr lang="de-DE" err="1"/>
              <a:t>Oracles</a:t>
            </a:r>
            <a:r>
              <a:rPr lang="de-DE"/>
              <a:t>!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789DF-CCF6-4DAF-A590-14329172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043159" cy="3541714"/>
          </a:xfrm>
        </p:spPr>
        <p:txBody>
          <a:bodyPr/>
          <a:lstStyle/>
          <a:p>
            <a:r>
              <a:rPr lang="de-DE" err="1"/>
              <a:t>Let‘s</a:t>
            </a:r>
            <a:r>
              <a:rPr lang="de-DE"/>
              <a:t> </a:t>
            </a:r>
            <a:r>
              <a:rPr lang="de-DE" err="1"/>
              <a:t>pretend</a:t>
            </a:r>
            <a:r>
              <a:rPr lang="de-DE"/>
              <a:t>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have</a:t>
            </a:r>
            <a:r>
              <a:rPr lang="de-DE"/>
              <a:t> an Oracle</a:t>
            </a:r>
            <a:endParaRPr lang="en-US"/>
          </a:p>
          <a:p>
            <a:pPr lvl="1"/>
            <a:r>
              <a:rPr lang="de-DE" err="1"/>
              <a:t>Knows</a:t>
            </a:r>
            <a:r>
              <a:rPr lang="de-DE"/>
              <a:t> </a:t>
            </a:r>
            <a:r>
              <a:rPr lang="de-DE" err="1"/>
              <a:t>answer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P </a:t>
            </a:r>
            <a:r>
              <a:rPr lang="de-DE" err="1"/>
              <a:t>or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NP </a:t>
            </a:r>
            <a:r>
              <a:rPr lang="de-DE" err="1"/>
              <a:t>or</a:t>
            </a:r>
            <a:r>
              <a:rPr lang="de-DE"/>
              <a:t> EXP </a:t>
            </a:r>
            <a:r>
              <a:rPr lang="de-DE" err="1"/>
              <a:t>or</a:t>
            </a:r>
            <a:r>
              <a:rPr lang="de-DE"/>
              <a:t> …</a:t>
            </a:r>
          </a:p>
          <a:p>
            <a:pPr marL="0" indent="0">
              <a:buNone/>
            </a:pPr>
            <a:r>
              <a:rPr lang="de-DE"/>
              <a:t>„…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relativized</a:t>
            </a:r>
            <a:r>
              <a:rPr lang="de-DE"/>
              <a:t> P =? NP </a:t>
            </a:r>
            <a:r>
              <a:rPr lang="de-DE" err="1"/>
              <a:t>question</a:t>
            </a:r>
            <a:r>
              <a:rPr lang="de-DE"/>
              <a:t> </a:t>
            </a:r>
            <a:r>
              <a:rPr lang="de-DE" err="1"/>
              <a:t>has</a:t>
            </a:r>
            <a:r>
              <a:rPr lang="de-DE"/>
              <a:t> a positive </a:t>
            </a:r>
            <a:r>
              <a:rPr lang="de-DE" err="1"/>
              <a:t>answer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some</a:t>
            </a:r>
            <a:r>
              <a:rPr lang="de-DE"/>
              <a:t> </a:t>
            </a:r>
            <a:r>
              <a:rPr lang="de-DE" err="1"/>
              <a:t>oracles</a:t>
            </a:r>
            <a:r>
              <a:rPr lang="de-DE"/>
              <a:t> and a negative </a:t>
            </a:r>
            <a:r>
              <a:rPr lang="de-DE" err="1"/>
              <a:t>answer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other</a:t>
            </a:r>
            <a:r>
              <a:rPr lang="de-DE"/>
              <a:t> </a:t>
            </a:r>
            <a:r>
              <a:rPr lang="de-DE" err="1"/>
              <a:t>oracles</a:t>
            </a:r>
            <a:r>
              <a:rPr lang="de-DE"/>
              <a:t>. </a:t>
            </a:r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feel</a:t>
            </a:r>
            <a:r>
              <a:rPr lang="de-DE"/>
              <a:t> </a:t>
            </a:r>
            <a:r>
              <a:rPr lang="de-DE" err="1"/>
              <a:t>that</a:t>
            </a:r>
            <a:r>
              <a:rPr lang="de-DE"/>
              <a:t> </a:t>
            </a:r>
            <a:r>
              <a:rPr lang="de-DE" err="1"/>
              <a:t>this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further</a:t>
            </a:r>
            <a:r>
              <a:rPr lang="de-DE"/>
              <a:t> </a:t>
            </a:r>
            <a:r>
              <a:rPr lang="de-DE" err="1"/>
              <a:t>evidence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difficulty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P =? NP </a:t>
            </a:r>
            <a:r>
              <a:rPr lang="de-DE" err="1"/>
              <a:t>question</a:t>
            </a:r>
            <a:r>
              <a:rPr lang="de-DE"/>
              <a:t>.“ Baker, Gill, Solvay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9C93B-B9F2-41E8-8802-68C264668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571" y="1905499"/>
            <a:ext cx="4706007" cy="422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3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02631-96D4-4396-B603-EAAD81B8D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And </a:t>
            </a:r>
            <a:r>
              <a:rPr lang="de-DE" err="1"/>
              <a:t>that</a:t>
            </a:r>
            <a:r>
              <a:rPr lang="de-DE"/>
              <a:t> was just a </a:t>
            </a:r>
            <a:r>
              <a:rPr lang="de-DE" err="1"/>
              <a:t>glimpse</a:t>
            </a:r>
            <a:r>
              <a:rPr lang="de-DE"/>
              <a:t>!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BCD1FB-59D2-42F5-A32B-1B4734406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0711" y="1834817"/>
            <a:ext cx="3713970" cy="421706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0B26E6-CFD2-4869-B7D8-9C6E7F1E7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143" y="0"/>
            <a:ext cx="3902697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0B05B2-FD24-4293-BAA1-C4EE6371C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412" y="2014955"/>
            <a:ext cx="40640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30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C2B64-B10D-4480-9D9A-8C29A9D7C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230" y="2285588"/>
            <a:ext cx="9905998" cy="1478570"/>
          </a:xfrm>
        </p:spPr>
        <p:txBody>
          <a:bodyPr/>
          <a:lstStyle/>
          <a:p>
            <a:pPr algn="ctr"/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/>
              <a:t>you </a:t>
            </a:r>
            <a:r>
              <a:rPr lang="de-DE" dirty="0" err="1"/>
              <a:t>for</a:t>
            </a:r>
            <a:r>
              <a:rPr lang="de-DE" dirty="0"/>
              <a:t> Listening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6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4CAAE-B887-4808-AD67-FD10FE63A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6CFC7-119A-4DA3-86B2-2253E8872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350D1-441A-4A72-B962-0E5ECCA65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22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F6AE8-E606-4429-8E67-0AAF05D7B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6152" y="1719073"/>
            <a:ext cx="3134487" cy="987552"/>
          </a:xfrm>
        </p:spPr>
        <p:txBody>
          <a:bodyPr>
            <a:noAutofit/>
          </a:bodyPr>
          <a:lstStyle/>
          <a:p>
            <a:r>
              <a:rPr lang="de-DE" sz="6600"/>
              <a:t>P </a:t>
            </a:r>
            <a:r>
              <a:rPr lang="en-US" sz="4000"/>
              <a:t>vs</a:t>
            </a:r>
            <a:r>
              <a:rPr lang="de-DE" sz="6600"/>
              <a:t> NP</a:t>
            </a:r>
            <a:endParaRPr lang="en-US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7B7C37-0146-40E7-AF38-D14C53C64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6152" y="2706625"/>
            <a:ext cx="8791575" cy="1655762"/>
          </a:xfrm>
        </p:spPr>
        <p:txBody>
          <a:bodyPr>
            <a:normAutofit/>
          </a:bodyPr>
          <a:lstStyle/>
          <a:p>
            <a:r>
              <a:rPr lang="de-DE" sz="2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 desperate </a:t>
            </a:r>
            <a:r>
              <a:rPr lang="de-DE" sz="28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search</a:t>
            </a:r>
            <a:endParaRPr lang="de-DE" sz="28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By Sandor </a:t>
            </a:r>
            <a:r>
              <a:rPr lang="de-DE" sz="12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Dalecke</a:t>
            </a:r>
            <a:endParaRPr lang="en-US" sz="12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835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D97E92E-A459-41FF-8C0B-DE8895C0D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53208"/>
            <a:ext cx="9905998" cy="2377007"/>
          </a:xfrm>
        </p:spPr>
        <p:txBody>
          <a:bodyPr/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a </a:t>
            </a:r>
            <a:r>
              <a:rPr lang="de-DE" dirty="0" err="1"/>
              <a:t>difference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checking</a:t>
            </a:r>
            <a:r>
              <a:rPr lang="de-DE" dirty="0"/>
              <a:t> a </a:t>
            </a:r>
            <a:r>
              <a:rPr lang="de-DE" dirty="0" err="1"/>
              <a:t>proof</a:t>
            </a:r>
            <a:r>
              <a:rPr lang="de-DE" dirty="0"/>
              <a:t> and </a:t>
            </a:r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538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5D5BE-2F84-45D9-B88E-E2A903E8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Some</a:t>
            </a:r>
            <a:r>
              <a:rPr lang="de-DE"/>
              <a:t> Basics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B1E15-EE03-4862-AEE5-62C6A16D4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</a:t>
            </a:r>
            <a:r>
              <a:rPr lang="en-US" dirty="0"/>
              <a:t> is the class of problems solvable by a Turing machine in polynomial time</a:t>
            </a:r>
          </a:p>
          <a:p>
            <a:pPr lvl="2"/>
            <a:r>
              <a:rPr lang="de-DE" dirty="0"/>
              <a:t>S</a:t>
            </a:r>
            <a:r>
              <a:rPr lang="en-US" dirty="0"/>
              <a:t>ort a list: </a:t>
            </a:r>
          </a:p>
          <a:p>
            <a:pPr lvl="3"/>
            <a:r>
              <a:rPr lang="en-US" dirty="0" err="1"/>
              <a:t>Bubblesort</a:t>
            </a:r>
            <a:r>
              <a:rPr lang="en-US" dirty="0"/>
              <a:t> is in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dirty="0">
                <a:sym typeface="Wingdings" panose="05000000000000000000" pitchFamily="2" charset="2"/>
              </a:rPr>
              <a:t> P				300^2 = 90 000</a:t>
            </a:r>
            <a:endParaRPr lang="de-DE" dirty="0"/>
          </a:p>
          <a:p>
            <a:r>
              <a:rPr lang="en-US" b="1" dirty="0"/>
              <a:t>NP</a:t>
            </a:r>
            <a:r>
              <a:rPr lang="en-US" dirty="0"/>
              <a:t> is the class of problems for which, if the answer is yes, then there's a polynomial-size </a:t>
            </a:r>
            <a:r>
              <a:rPr lang="en-US" i="1" dirty="0"/>
              <a:t>proof</a:t>
            </a:r>
            <a:r>
              <a:rPr lang="en-US" dirty="0"/>
              <a:t> of that fact that you can </a:t>
            </a:r>
            <a:r>
              <a:rPr lang="en-US" i="1" dirty="0"/>
              <a:t>check</a:t>
            </a:r>
            <a:r>
              <a:rPr lang="en-US" dirty="0"/>
              <a:t> in polynomial time.</a:t>
            </a:r>
          </a:p>
          <a:p>
            <a:pPr lvl="2"/>
            <a:r>
              <a:rPr lang="de-DE" dirty="0"/>
              <a:t>S</a:t>
            </a:r>
            <a:r>
              <a:rPr lang="en-US" dirty="0"/>
              <a:t>AT (Check if a Boolean formula is TRUE):</a:t>
            </a:r>
          </a:p>
          <a:p>
            <a:pPr lvl="3"/>
            <a:r>
              <a:rPr lang="de-DE" dirty="0"/>
              <a:t>C</a:t>
            </a:r>
            <a:r>
              <a:rPr lang="en-US" dirty="0" err="1"/>
              <a:t>hecking</a:t>
            </a:r>
            <a:r>
              <a:rPr lang="en-US" dirty="0"/>
              <a:t> one solution is easy</a:t>
            </a:r>
          </a:p>
          <a:p>
            <a:pPr lvl="3"/>
            <a:r>
              <a:rPr lang="de-DE" dirty="0"/>
              <a:t>F</a:t>
            </a:r>
            <a:r>
              <a:rPr lang="en-US" dirty="0" err="1"/>
              <a:t>inding</a:t>
            </a:r>
            <a:r>
              <a:rPr lang="en-US" dirty="0"/>
              <a:t> a solution? Best we know is Brute Force O(2^n)		2^300 = ? </a:t>
            </a:r>
          </a:p>
        </p:txBody>
      </p:sp>
    </p:spTree>
    <p:extLst>
      <p:ext uri="{BB962C8B-B14F-4D97-AF65-F5344CB8AC3E}">
        <p14:creationId xmlns:p14="http://schemas.microsoft.com/office/powerpoint/2010/main" val="393379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CE7BC-B83E-4929-B76F-4B9C20AC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Why</a:t>
            </a:r>
            <a:r>
              <a:rPr lang="de-DE"/>
              <a:t> do </a:t>
            </a:r>
            <a:r>
              <a:rPr lang="de-DE" err="1"/>
              <a:t>we</a:t>
            </a:r>
            <a:r>
              <a:rPr lang="de-DE"/>
              <a:t> care?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8DB91-0F2B-46E1-92C8-7AD102DB6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36504"/>
            <a:ext cx="9905999" cy="3541714"/>
          </a:xfrm>
        </p:spPr>
        <p:txBody>
          <a:bodyPr/>
          <a:lstStyle/>
          <a:p>
            <a:r>
              <a:rPr lang="de-DE" dirty="0" err="1"/>
              <a:t>If</a:t>
            </a:r>
            <a:r>
              <a:rPr lang="de-DE" dirty="0"/>
              <a:t> P = NP:</a:t>
            </a:r>
          </a:p>
          <a:p>
            <a:pPr lvl="1"/>
            <a:r>
              <a:rPr lang="de-DE" dirty="0" err="1"/>
              <a:t>Fold</a:t>
            </a:r>
            <a:r>
              <a:rPr lang="de-DE" dirty="0"/>
              <a:t> Proteins </a:t>
            </a:r>
          </a:p>
          <a:p>
            <a:pPr lvl="1"/>
            <a:r>
              <a:rPr lang="de-DE" dirty="0"/>
              <a:t>Break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cryptography</a:t>
            </a:r>
            <a:endParaRPr lang="de-DE" dirty="0"/>
          </a:p>
          <a:p>
            <a:pPr lvl="1"/>
            <a:r>
              <a:rPr lang="de-DE" dirty="0" err="1"/>
              <a:t>Packing</a:t>
            </a:r>
            <a:r>
              <a:rPr lang="de-DE" dirty="0"/>
              <a:t> Boxes </a:t>
            </a:r>
            <a:r>
              <a:rPr lang="de-DE" dirty="0" err="1"/>
              <a:t>perfectly</a:t>
            </a:r>
            <a:endParaRPr lang="de-DE" dirty="0"/>
          </a:p>
          <a:p>
            <a:pPr lvl="1"/>
            <a:r>
              <a:rPr lang="de-DE" dirty="0"/>
              <a:t>Always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travel</a:t>
            </a:r>
            <a:r>
              <a:rPr lang="de-DE" dirty="0"/>
              <a:t> route</a:t>
            </a:r>
          </a:p>
          <a:p>
            <a:pPr lvl="1"/>
            <a:r>
              <a:rPr lang="de-DE" dirty="0"/>
              <a:t>Always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prove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theorem</a:t>
            </a:r>
            <a:endParaRPr lang="en-US" dirty="0"/>
          </a:p>
        </p:txBody>
      </p:sp>
      <p:pic>
        <p:nvPicPr>
          <p:cNvPr id="5" name="Graphic 4" descr="Checkmark">
            <a:extLst>
              <a:ext uri="{FF2B5EF4-FFF2-40B4-BE49-F238E27FC236}">
                <a16:creationId xmlns:a16="http://schemas.microsoft.com/office/drawing/2014/main" id="{BAE7B910-479A-4652-A2F2-E22817287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06101" y="2818331"/>
            <a:ext cx="358362" cy="358362"/>
          </a:xfrm>
          <a:prstGeom prst="rect">
            <a:avLst/>
          </a:prstGeom>
        </p:spPr>
      </p:pic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BAFD3EE0-0E29-4E96-8EFC-5104F0227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51905" y="3249819"/>
            <a:ext cx="358362" cy="358362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B9EE805E-2A95-45CC-BB8F-7C6E7A0C0D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72724" y="3648999"/>
            <a:ext cx="358362" cy="358362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5261DC30-0FF8-4E4F-85D0-D5BBFEA26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84428" y="4074762"/>
            <a:ext cx="358362" cy="358362"/>
          </a:xfrm>
          <a:prstGeom prst="rect">
            <a:avLst/>
          </a:prstGeom>
        </p:spPr>
      </p:pic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17B97E44-C6E5-43A1-BEF7-B90BE7E2D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98166" y="4515228"/>
            <a:ext cx="358362" cy="35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66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9413C-B452-4A59-8AF7-48C16B300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F4A29-0A1A-4C53-991B-2ABB1BDC1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00A5DB-CAB6-43C6-B028-FA8CF6D3C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7279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98DDC-2417-4CDF-A68A-E525D686F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let‘s</a:t>
            </a:r>
            <a:r>
              <a:rPr lang="de-DE"/>
              <a:t> </a:t>
            </a:r>
            <a:r>
              <a:rPr lang="de-DE" err="1"/>
              <a:t>prove</a:t>
            </a:r>
            <a:r>
              <a:rPr lang="de-DE"/>
              <a:t> </a:t>
            </a:r>
            <a:r>
              <a:rPr lang="de-DE" err="1"/>
              <a:t>this</a:t>
            </a:r>
            <a:r>
              <a:rPr lang="de-DE"/>
              <a:t>: Use Math!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6D89B8-7E8C-4B70-8FF6-9BA88D68E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0196" y="2163763"/>
            <a:ext cx="2656284" cy="35417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C589F0-33EA-4878-A4A2-56AC70EC0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370" y="2163762"/>
            <a:ext cx="3108960" cy="35417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A02406-7D9C-43F4-A8FF-47290AA18A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220" y="1587214"/>
            <a:ext cx="5666780" cy="469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3A220-502E-4247-A0F1-1471A25F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de-DE"/>
              <a:t>Method: </a:t>
            </a:r>
            <a:r>
              <a:rPr lang="de-DE" err="1"/>
              <a:t>Complement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1DC69-5BB6-494E-9BBA-DF8BECC75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 = Co-P</a:t>
            </a:r>
          </a:p>
          <a:p>
            <a:r>
              <a:rPr lang="de-DE" dirty="0"/>
              <a:t>SATISFIABILITY </a:t>
            </a:r>
            <a:r>
              <a:rPr lang="de-DE" dirty="0" err="1"/>
              <a:t>vs</a:t>
            </a:r>
            <a:r>
              <a:rPr lang="de-DE" dirty="0"/>
              <a:t> TAUTOLOGY</a:t>
            </a:r>
          </a:p>
          <a:p>
            <a:r>
              <a:rPr lang="de-DE" dirty="0"/>
              <a:t>IF NP </a:t>
            </a:r>
            <a:r>
              <a:rPr lang="de-DE" dirty="0">
                <a:latin typeface="Shonar Bangla" panose="020B0502040204020203" pitchFamily="18" charset="0"/>
                <a:cs typeface="Shonar Bangla" panose="020B0502040204020203" pitchFamily="18" charset="0"/>
              </a:rPr>
              <a:t>≠</a:t>
            </a:r>
            <a:r>
              <a:rPr lang="de-DE" dirty="0"/>
              <a:t> Co-NP </a:t>
            </a:r>
            <a:r>
              <a:rPr lang="de-DE" dirty="0">
                <a:sym typeface="Wingdings" panose="05000000000000000000" pitchFamily="2" charset="2"/>
              </a:rPr>
              <a:t> P </a:t>
            </a:r>
            <a:r>
              <a:rPr lang="de-DE" dirty="0">
                <a:latin typeface="Shonar Bangla" panose="020B0502040204020203" pitchFamily="18" charset="0"/>
                <a:cs typeface="Shonar Bangla" panose="020B0502040204020203" pitchFamily="18" charset="0"/>
              </a:rPr>
              <a:t>≠</a:t>
            </a:r>
            <a:r>
              <a:rPr lang="de-DE" dirty="0">
                <a:sym typeface="Wingdings" panose="05000000000000000000" pitchFamily="2" charset="2"/>
              </a:rPr>
              <a:t> NP</a:t>
            </a:r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know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9D8DB7-0739-475F-A5C8-F6E88D67C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731" y="1944686"/>
            <a:ext cx="5931295" cy="338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50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568</Words>
  <Application>Microsoft Office PowerPoint</Application>
  <PresentationFormat>Widescreen</PresentationFormat>
  <Paragraphs>108</Paragraphs>
  <Slides>15</Slides>
  <Notes>13</Notes>
  <HiddenSlides>0</HiddenSlides>
  <MMClips>0</MMClips>
  <ScaleCrop>false</ScaleCrop>
  <HeadingPairs>
    <vt:vector size="6" baseType="variant">
      <vt:variant>
        <vt:lpstr>Brukte skrifter</vt:lpstr>
      </vt:variant>
      <vt:variant>
        <vt:i4>6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15</vt:i4>
      </vt:variant>
    </vt:vector>
  </HeadingPairs>
  <TitlesOfParts>
    <vt:vector size="22" baseType="lpstr">
      <vt:lpstr>Arial</vt:lpstr>
      <vt:lpstr>Calibri</vt:lpstr>
      <vt:lpstr>Shonar Bangla</vt:lpstr>
      <vt:lpstr>Trebuchet MS</vt:lpstr>
      <vt:lpstr>Tw Cen MT</vt:lpstr>
      <vt:lpstr>Wingdings</vt:lpstr>
      <vt:lpstr>Circuit</vt:lpstr>
      <vt:lpstr>P vs NP</vt:lpstr>
      <vt:lpstr>PowerPoint-presentasjon</vt:lpstr>
      <vt:lpstr>P vs NP</vt:lpstr>
      <vt:lpstr>Is there a difference between checking a proof and finding one?</vt:lpstr>
      <vt:lpstr>Some Basics</vt:lpstr>
      <vt:lpstr>Why do we care?</vt:lpstr>
      <vt:lpstr>PowerPoint-presentasjon</vt:lpstr>
      <vt:lpstr>let‘s prove this: Use Math!</vt:lpstr>
      <vt:lpstr>Method: Complement</vt:lpstr>
      <vt:lpstr>Method: Maybe Space?</vt:lpstr>
      <vt:lpstr>Method: Well…How about Randomization?</vt:lpstr>
      <vt:lpstr>Okay okay… Quantum Computing!</vt:lpstr>
      <vt:lpstr>Screw this: Let‘s try Oracles!</vt:lpstr>
      <vt:lpstr>And that was just a glimpse!</vt:lpstr>
      <vt:lpstr>Thanks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Sandor Dalecke</dc:creator>
  <cp:lastModifiedBy>Joakim Aalstad Alslie</cp:lastModifiedBy>
  <cp:revision>31</cp:revision>
  <dcterms:created xsi:type="dcterms:W3CDTF">2019-03-11T12:11:57Z</dcterms:created>
  <dcterms:modified xsi:type="dcterms:W3CDTF">2019-03-22T09:00:24Z</dcterms:modified>
</cp:coreProperties>
</file>